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EDEB4D-52B0-4B73-ADA7-42AB714F7982}" type="datetimeFigureOut">
              <a:rPr lang="en-GB" smtClean="0"/>
              <a:t>29/03/2020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58D220-CD41-4CD0-A499-21F2BD2DDFF5}" type="slidenum">
              <a:rPr lang="en-GB" smtClean="0"/>
              <a:t>‹#›</a:t>
            </a:fld>
            <a:endParaRPr lang="en-GB"/>
          </a:p>
        </p:txBody>
      </p:sp>
    </p:spTree>
    <p:extLst>
      <p:ext uri="{BB962C8B-B14F-4D97-AF65-F5344CB8AC3E}">
        <p14:creationId xmlns:p14="http://schemas.microsoft.com/office/powerpoint/2010/main" val="507173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a:t>
            </a:r>
            <a:r>
              <a:rPr lang="en-US" baseline="0" dirty="0" smtClean="0"/>
              <a:t> performance management system (PMS) must address the three key areas in communication. The three areas include planning, monitoring, and review areas. According to </a:t>
            </a:r>
            <a:r>
              <a:rPr lang="en-US" baseline="0" dirty="0" err="1" smtClean="0"/>
              <a:t>Aguinis</a:t>
            </a:r>
            <a:r>
              <a:rPr lang="en-US" baseline="0" dirty="0" smtClean="0"/>
              <a:t> (2013), effective performance management contributes significantly to the organization performance. Some of these contributions include motivation of the employees, which increases their performance. It also increases employees’ self-esteem (</a:t>
            </a:r>
            <a:r>
              <a:rPr lang="en-US" baseline="0" dirty="0" err="1" smtClean="0"/>
              <a:t>Aguinis</a:t>
            </a:r>
            <a:r>
              <a:rPr lang="en-US" baseline="0" dirty="0" smtClean="0"/>
              <a:t>, 2013). However, all these involve effective communication that must be addressed to the three key areas. In relation to planning, managers must coordinate and communicate with their employees to establish their qualifications that would contribute to the successful implementation of the project. In relation to monitoring, managers must provide mentorship and coaching to their employees. </a:t>
            </a:r>
            <a:endParaRPr lang="en-GB" dirty="0"/>
          </a:p>
        </p:txBody>
      </p:sp>
      <p:sp>
        <p:nvSpPr>
          <p:cNvPr id="4" name="Slide Number Placeholder 3"/>
          <p:cNvSpPr>
            <a:spLocks noGrp="1"/>
          </p:cNvSpPr>
          <p:nvPr>
            <p:ph type="sldNum" sz="quarter" idx="10"/>
          </p:nvPr>
        </p:nvSpPr>
        <p:spPr/>
        <p:txBody>
          <a:bodyPr/>
          <a:lstStyle/>
          <a:p>
            <a:fld id="{A558D220-CD41-4CD0-A499-21F2BD2DDFF5}" type="slidenum">
              <a:rPr lang="en-GB" smtClean="0"/>
              <a:t>2</a:t>
            </a:fld>
            <a:endParaRPr lang="en-GB"/>
          </a:p>
        </p:txBody>
      </p:sp>
    </p:spTree>
    <p:extLst>
      <p:ext uri="{BB962C8B-B14F-4D97-AF65-F5344CB8AC3E}">
        <p14:creationId xmlns:p14="http://schemas.microsoft.com/office/powerpoint/2010/main" val="2234517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Lunenburg</a:t>
            </a:r>
            <a:r>
              <a:rPr lang="en-US" baseline="0" dirty="0" smtClean="0"/>
              <a:t> (2010) defines communication as a process of transmitting information and promoting a common understanding from one person to another. Therefore, in order to transmit the information, one must understand the need or its purpose. In planning areas, understanding the need for communication is key to achieving the objectives. While communicating, it is important to consider proper management of passive communication (</a:t>
            </a:r>
            <a:r>
              <a:rPr lang="en-GB" sz="1200" kern="1200" dirty="0" err="1" smtClean="0">
                <a:solidFill>
                  <a:schemeClr val="tx1"/>
                </a:solidFill>
                <a:effectLst/>
                <a:latin typeface="+mn-lt"/>
                <a:ea typeface="+mn-ea"/>
                <a:cs typeface="+mn-cs"/>
              </a:rPr>
              <a:t>Adu-Oppong</a:t>
            </a:r>
            <a:r>
              <a:rPr lang="en-GB" sz="1200" kern="1200" dirty="0" smtClean="0">
                <a:solidFill>
                  <a:schemeClr val="tx1"/>
                </a:solidFill>
                <a:effectLst/>
                <a:latin typeface="+mn-lt"/>
                <a:ea typeface="+mn-ea"/>
                <a:cs typeface="+mn-cs"/>
              </a:rPr>
              <a:t> &amp; </a:t>
            </a:r>
            <a:r>
              <a:rPr lang="en-GB" sz="1200" kern="1200" dirty="0" err="1" smtClean="0">
                <a:solidFill>
                  <a:schemeClr val="tx1"/>
                </a:solidFill>
                <a:effectLst/>
                <a:latin typeface="+mn-lt"/>
                <a:ea typeface="+mn-ea"/>
                <a:cs typeface="+mn-cs"/>
              </a:rPr>
              <a:t>Agyin-Birikorang</a:t>
            </a:r>
            <a:r>
              <a:rPr lang="en-GB" sz="1200" kern="1200" dirty="0" smtClean="0">
                <a:solidFill>
                  <a:schemeClr val="tx1"/>
                </a:solidFill>
                <a:effectLst/>
                <a:latin typeface="+mn-lt"/>
                <a:ea typeface="+mn-ea"/>
                <a:cs typeface="+mn-cs"/>
              </a:rPr>
              <a:t>, 2014)</a:t>
            </a:r>
            <a:r>
              <a:rPr lang="en-US" baseline="0" dirty="0" smtClean="0"/>
              <a:t>. Passive communication is common in the modern society that has been revolutionized by technology. These are forms of communication that leave a trail on electronic platforms. This affects all the three areas. Sensitive information that regards to planning, monitoring, and review processes must not be understood in the wrong way. </a:t>
            </a:r>
            <a:endParaRPr lang="en-GB" dirty="0"/>
          </a:p>
        </p:txBody>
      </p:sp>
      <p:sp>
        <p:nvSpPr>
          <p:cNvPr id="4" name="Slide Number Placeholder 3"/>
          <p:cNvSpPr>
            <a:spLocks noGrp="1"/>
          </p:cNvSpPr>
          <p:nvPr>
            <p:ph type="sldNum" sz="quarter" idx="10"/>
          </p:nvPr>
        </p:nvSpPr>
        <p:spPr/>
        <p:txBody>
          <a:bodyPr/>
          <a:lstStyle/>
          <a:p>
            <a:fld id="{A558D220-CD41-4CD0-A499-21F2BD2DDFF5}" type="slidenum">
              <a:rPr lang="en-GB" smtClean="0"/>
              <a:t>3</a:t>
            </a:fld>
            <a:endParaRPr lang="en-GB"/>
          </a:p>
        </p:txBody>
      </p:sp>
    </p:spTree>
    <p:extLst>
      <p:ext uri="{BB962C8B-B14F-4D97-AF65-F5344CB8AC3E}">
        <p14:creationId xmlns:p14="http://schemas.microsoft.com/office/powerpoint/2010/main" val="2660091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 employee must understand his or her role in achieving</a:t>
            </a:r>
            <a:r>
              <a:rPr lang="en-US" baseline="0" dirty="0" smtClean="0"/>
              <a:t> effective performance management system. Selden and Sowa (2011) explain that effective performance management system should work towards improving the overall organizational performance by effectively managing the employees. This effective management ensures that employees understand their crucial contributions to the achievement of organizational goals and objectives. It also helps in ensuring that every employee understand what the organization expects of them as well as ascertain whether they possess the required set of skills to meet those expectations (Selden &amp; Sowa, 2011). </a:t>
            </a:r>
            <a:endParaRPr lang="en-GB" dirty="0"/>
          </a:p>
        </p:txBody>
      </p:sp>
      <p:sp>
        <p:nvSpPr>
          <p:cNvPr id="4" name="Slide Number Placeholder 3"/>
          <p:cNvSpPr>
            <a:spLocks noGrp="1"/>
          </p:cNvSpPr>
          <p:nvPr>
            <p:ph type="sldNum" sz="quarter" idx="10"/>
          </p:nvPr>
        </p:nvSpPr>
        <p:spPr/>
        <p:txBody>
          <a:bodyPr/>
          <a:lstStyle/>
          <a:p>
            <a:fld id="{A558D220-CD41-4CD0-A499-21F2BD2DDFF5}" type="slidenum">
              <a:rPr lang="en-GB" smtClean="0"/>
              <a:t>4</a:t>
            </a:fld>
            <a:endParaRPr lang="en-GB"/>
          </a:p>
        </p:txBody>
      </p:sp>
    </p:spTree>
    <p:extLst>
      <p:ext uri="{BB962C8B-B14F-4D97-AF65-F5344CB8AC3E}">
        <p14:creationId xmlns:p14="http://schemas.microsoft.com/office/powerpoint/2010/main" val="3276791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Communication that</a:t>
            </a:r>
            <a:r>
              <a:rPr lang="en-US" baseline="0" dirty="0" smtClean="0"/>
              <a:t> occurs between employees and their employers is crucial in determining the achievement or realization of the organizational goals and objectives. Da Hills (2014) explains that communication breakdown can emerge from various aspects including lack of trust, differences in the individual beliefs and personal values, organizational structure, and even information overload. Barriers due to lacks of mutual trust, for instance, happens due to inability of the employer and employee to establish commonness in their ideas. This can be further facilitated by personal beliefs and attitudes towards the subject. The status barriers often occur due to the complex hierarchy that affects the flow of information. </a:t>
            </a:r>
            <a:endParaRPr lang="en-GB" dirty="0"/>
          </a:p>
        </p:txBody>
      </p:sp>
      <p:sp>
        <p:nvSpPr>
          <p:cNvPr id="4" name="Slide Number Placeholder 3"/>
          <p:cNvSpPr>
            <a:spLocks noGrp="1"/>
          </p:cNvSpPr>
          <p:nvPr>
            <p:ph type="sldNum" sz="quarter" idx="10"/>
          </p:nvPr>
        </p:nvSpPr>
        <p:spPr/>
        <p:txBody>
          <a:bodyPr/>
          <a:lstStyle/>
          <a:p>
            <a:fld id="{A558D220-CD41-4CD0-A499-21F2BD2DDFF5}" type="slidenum">
              <a:rPr lang="en-GB" smtClean="0"/>
              <a:t>5</a:t>
            </a:fld>
            <a:endParaRPr lang="en-GB"/>
          </a:p>
        </p:txBody>
      </p:sp>
    </p:spTree>
    <p:extLst>
      <p:ext uri="{BB962C8B-B14F-4D97-AF65-F5344CB8AC3E}">
        <p14:creationId xmlns:p14="http://schemas.microsoft.com/office/powerpoint/2010/main" val="1094219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Communication</a:t>
            </a:r>
            <a:r>
              <a:rPr lang="en-US" baseline="0" dirty="0" smtClean="0"/>
              <a:t> cannot occur when the communicator and the recipient are not in the same page. Therefore, as Shari (2020), providing and accepting feedback enhances communication because it tells the communicator that the audience has understood the message. It also gives the audience the chance to analyze and interrogate the message before providing their opinion. This solution can help improve the barriers associated with lack of mutual trust and personal barriers. In relation to organizational structure, establishing an appropriate and sound organizational structure may be the best solution by creating systems that try to shorten the distance the message must travel to get conveyed to the audience.</a:t>
            </a:r>
            <a:endParaRPr lang="en-GB" dirty="0"/>
          </a:p>
        </p:txBody>
      </p:sp>
      <p:sp>
        <p:nvSpPr>
          <p:cNvPr id="4" name="Slide Number Placeholder 3"/>
          <p:cNvSpPr>
            <a:spLocks noGrp="1"/>
          </p:cNvSpPr>
          <p:nvPr>
            <p:ph type="sldNum" sz="quarter" idx="10"/>
          </p:nvPr>
        </p:nvSpPr>
        <p:spPr/>
        <p:txBody>
          <a:bodyPr/>
          <a:lstStyle/>
          <a:p>
            <a:fld id="{A558D220-CD41-4CD0-A499-21F2BD2DDFF5}" type="slidenum">
              <a:rPr lang="en-GB" smtClean="0"/>
              <a:t>6</a:t>
            </a:fld>
            <a:endParaRPr lang="en-GB"/>
          </a:p>
        </p:txBody>
      </p:sp>
    </p:spTree>
    <p:extLst>
      <p:ext uri="{BB962C8B-B14F-4D97-AF65-F5344CB8AC3E}">
        <p14:creationId xmlns:p14="http://schemas.microsoft.com/office/powerpoint/2010/main" val="4097720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A23CE940-6066-4863-8885-1F5C3D4291EB}" type="datetimeFigureOut">
              <a:rPr lang="en-GB" smtClean="0"/>
              <a:t>29/03/2020</a:t>
            </a:fld>
            <a:endParaRPr lang="en-GB"/>
          </a:p>
        </p:txBody>
      </p:sp>
      <p:sp>
        <p:nvSpPr>
          <p:cNvPr id="17" name="Footer Placeholder 16"/>
          <p:cNvSpPr>
            <a:spLocks noGrp="1"/>
          </p:cNvSpPr>
          <p:nvPr>
            <p:ph type="ftr" sz="quarter" idx="11"/>
          </p:nvPr>
        </p:nvSpPr>
        <p:spPr/>
        <p:txBody>
          <a:bodyPr/>
          <a:lstStyle/>
          <a:p>
            <a:endParaRPr lang="en-GB"/>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4A11AF8-7CA3-45CB-911D-B26F0285EEB5}" type="slidenum">
              <a:rPr lang="en-GB" smtClean="0"/>
              <a:t>‹#›</a:t>
            </a:fld>
            <a:endParaRPr lang="en-GB"/>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23CE940-6066-4863-8885-1F5C3D4291EB}" type="datetimeFigureOut">
              <a:rPr lang="en-GB" smtClean="0"/>
              <a:t>29/03/2020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4361688" y="1026372"/>
            <a:ext cx="457200" cy="441325"/>
          </a:xfrm>
        </p:spPr>
        <p:txBody>
          <a:bodyPr/>
          <a:lstStyle/>
          <a:p>
            <a:fld id="{14A11AF8-7CA3-45CB-911D-B26F0285EEB5}" type="slidenum">
              <a:rPr lang="en-GB" smtClean="0"/>
              <a:t>‹#›</a:t>
            </a:fld>
            <a:endParaRPr lang="en-GB"/>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GB"/>
          </a:p>
        </p:txBody>
      </p:sp>
      <p:sp>
        <p:nvSpPr>
          <p:cNvPr id="4" name="Date Placeholder 3"/>
          <p:cNvSpPr>
            <a:spLocks noGrp="1"/>
          </p:cNvSpPr>
          <p:nvPr>
            <p:ph type="dt" sz="half" idx="10"/>
          </p:nvPr>
        </p:nvSpPr>
        <p:spPr/>
        <p:txBody>
          <a:bodyPr/>
          <a:lstStyle/>
          <a:p>
            <a:fld id="{A23CE940-6066-4863-8885-1F5C3D4291EB}" type="datetimeFigureOut">
              <a:rPr lang="en-GB" smtClean="0"/>
              <a:t>29/03/2020</a:t>
            </a:fld>
            <a:endParaRPr lang="en-GB"/>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4A11AF8-7CA3-45CB-911D-B26F0285EEB5}" type="slidenum">
              <a:rPr lang="en-GB" smtClean="0"/>
              <a:t>‹#›</a:t>
            </a:fld>
            <a:endParaRPr lang="en-GB"/>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A23CE940-6066-4863-8885-1F5C3D4291EB}" type="datetimeFigureOut">
              <a:rPr lang="en-GB" smtClean="0"/>
              <a:t>29/03/2020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4A11AF8-7CA3-45CB-911D-B26F0285EEB5}" type="slidenum">
              <a:rPr lang="en-GB" smtClean="0"/>
              <a:t>‹#›</a:t>
            </a:fld>
            <a:endParaRPr lang="en-GB"/>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A23CE940-6066-4863-8885-1F5C3D4291EB}" type="datetimeFigureOut">
              <a:rPr lang="en-GB" smtClean="0"/>
              <a:t>29/03/2020</a:t>
            </a:fld>
            <a:endParaRPr lang="en-GB"/>
          </a:p>
        </p:txBody>
      </p:sp>
      <p:sp>
        <p:nvSpPr>
          <p:cNvPr id="8" name="Footer Placeholder 7"/>
          <p:cNvSpPr>
            <a:spLocks noGrp="1"/>
          </p:cNvSpPr>
          <p:nvPr>
            <p:ph type="ftr" sz="quarter" idx="11"/>
          </p:nvPr>
        </p:nvSpPr>
        <p:spPr>
          <a:xfrm>
            <a:off x="304800" y="6409944"/>
            <a:ext cx="3581400" cy="365760"/>
          </a:xfrm>
        </p:spPr>
        <p:txBody>
          <a:bodyPr/>
          <a:lstStyle/>
          <a:p>
            <a:endParaRPr lang="en-GB"/>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14A11AF8-7CA3-45CB-911D-B26F0285EEB5}" type="slidenum">
              <a:rPr lang="en-GB" smtClean="0"/>
              <a:t>‹#›</a:t>
            </a:fld>
            <a:endParaRPr lang="en-GB"/>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23CE940-6066-4863-8885-1F5C3D4291EB}" type="datetimeFigureOut">
              <a:rPr lang="en-GB" smtClean="0"/>
              <a:t>29/03/2020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4343400" y="1036020"/>
            <a:ext cx="457200" cy="441325"/>
          </a:xfrm>
        </p:spPr>
        <p:txBody>
          <a:bodyPr/>
          <a:lstStyle/>
          <a:p>
            <a:fld id="{14A11AF8-7CA3-45CB-911D-B26F0285EEB5}"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A23CE940-6066-4863-8885-1F5C3D4291EB}" type="datetimeFigureOut">
              <a:rPr lang="en-GB" smtClean="0"/>
              <a:t>29/03/2020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14A11AF8-7CA3-45CB-911D-B26F0285EEB5}"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14A11AF8-7CA3-45CB-911D-B26F0285EEB5}" type="slidenum">
              <a:rPr lang="en-GB" smtClean="0"/>
              <a:t>‹#›</a:t>
            </a:fld>
            <a:endParaRPr lang="en-GB"/>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A23CE940-6066-4863-8885-1F5C3D4291EB}" type="datetimeFigureOut">
              <a:rPr lang="en-GB" smtClean="0"/>
              <a:t>29/03/2020</a:t>
            </a:fld>
            <a:endParaRPr lang="en-GB"/>
          </a:p>
        </p:txBody>
      </p:sp>
      <p:sp>
        <p:nvSpPr>
          <p:cNvPr id="6" name="Footer Placeholder 5"/>
          <p:cNvSpPr>
            <a:spLocks noGrp="1"/>
          </p:cNvSpPr>
          <p:nvPr>
            <p:ph type="ftr" sz="quarter" idx="11"/>
          </p:nvPr>
        </p:nvSpPr>
        <p:spPr>
          <a:xfrm>
            <a:off x="301752" y="6410848"/>
            <a:ext cx="3383280" cy="365760"/>
          </a:xfrm>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14A11AF8-7CA3-45CB-911D-B26F0285EEB5}" type="slidenum">
              <a:rPr lang="en-GB" smtClean="0"/>
              <a:t>‹#›</a:t>
            </a:fld>
            <a:endParaRPr lang="en-GB"/>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A23CE940-6066-4863-8885-1F5C3D4291EB}" type="datetimeFigureOut">
              <a:rPr lang="en-GB" smtClean="0"/>
              <a:t>29/03/2020</a:t>
            </a:fld>
            <a:endParaRPr lang="en-GB"/>
          </a:p>
        </p:txBody>
      </p:sp>
      <p:sp>
        <p:nvSpPr>
          <p:cNvPr id="6" name="Footer Placeholder 5"/>
          <p:cNvSpPr>
            <a:spLocks noGrp="1"/>
          </p:cNvSpPr>
          <p:nvPr>
            <p:ph type="ftr" sz="quarter" idx="11"/>
          </p:nvPr>
        </p:nvSpPr>
        <p:spPr>
          <a:xfrm>
            <a:off x="301752" y="6410848"/>
            <a:ext cx="3584448" cy="365760"/>
          </a:xfrm>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23CE940-6066-4863-8885-1F5C3D4291EB}" type="datetimeFigureOut">
              <a:rPr lang="en-GB" smtClean="0"/>
              <a:t>29/03/2020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4A11AF8-7CA3-45CB-911D-B26F0285EEB5}"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14A11AF8-7CA3-45CB-911D-B26F0285EEB5}" type="slidenum">
              <a:rPr lang="en-GB" smtClean="0"/>
              <a:t>‹#›</a:t>
            </a:fld>
            <a:endParaRPr lang="en-GB"/>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23CE940-6066-4863-8885-1F5C3D4291EB}" type="datetimeFigureOut">
              <a:rPr lang="en-GB" smtClean="0"/>
              <a:t>29/03/2020</a:t>
            </a:fld>
            <a:endParaRPr lang="en-GB"/>
          </a:p>
        </p:txBody>
      </p:sp>
      <p:sp>
        <p:nvSpPr>
          <p:cNvPr id="5" name="Footer Placeholder 4"/>
          <p:cNvSpPr>
            <a:spLocks noGrp="1"/>
          </p:cNvSpPr>
          <p:nvPr>
            <p:ph type="ftr" sz="quarter" idx="11"/>
          </p:nvPr>
        </p:nvSpPr>
        <p:spPr/>
        <p:txBody>
          <a:bodyPr/>
          <a:lstStyle/>
          <a:p>
            <a:endParaRPr lang="en-GB"/>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A23CE940-6066-4863-8885-1F5C3D4291EB}" type="datetimeFigureOut">
              <a:rPr lang="en-GB" smtClean="0"/>
              <a:t>29/03/2020</a:t>
            </a:fld>
            <a:endParaRPr lang="en-GB"/>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GB"/>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14A11AF8-7CA3-45CB-911D-B26F0285EEB5}" type="slidenum">
              <a:rPr lang="en-GB" smtClean="0"/>
              <a:t>‹#›</a:t>
            </a:fld>
            <a:endParaRPr lang="en-GB"/>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2743200"/>
            <a:ext cx="8839200" cy="3962400"/>
          </a:xfrm>
        </p:spPr>
        <p:txBody>
          <a:bodyPr>
            <a:normAutofit/>
          </a:bodyPr>
          <a:lstStyle/>
          <a:p>
            <a:r>
              <a:rPr lang="en-US" sz="3600" cap="none" dirty="0" smtClean="0"/>
              <a:t>Student’s Name </a:t>
            </a:r>
          </a:p>
          <a:p>
            <a:r>
              <a:rPr lang="en-US" sz="3600" cap="none" dirty="0" smtClean="0"/>
              <a:t>Institutional Affiliation </a:t>
            </a:r>
            <a:endParaRPr lang="en-GB" sz="3600" cap="none" dirty="0"/>
          </a:p>
        </p:txBody>
      </p:sp>
      <p:sp>
        <p:nvSpPr>
          <p:cNvPr id="2" name="Title 1"/>
          <p:cNvSpPr>
            <a:spLocks noGrp="1"/>
          </p:cNvSpPr>
          <p:nvPr>
            <p:ph type="ctrTitle"/>
          </p:nvPr>
        </p:nvSpPr>
        <p:spPr>
          <a:xfrm>
            <a:off x="152400" y="152400"/>
            <a:ext cx="8839200" cy="1981200"/>
          </a:xfrm>
        </p:spPr>
        <p:txBody>
          <a:bodyPr/>
          <a:lstStyle/>
          <a:p>
            <a:r>
              <a:rPr lang="en-US" dirty="0" smtClean="0"/>
              <a:t>Communication and Performance Management Systems</a:t>
            </a:r>
            <a:endParaRPr lang="en-GB" dirty="0"/>
          </a:p>
        </p:txBody>
      </p:sp>
    </p:spTree>
    <p:extLst>
      <p:ext uri="{BB962C8B-B14F-4D97-AF65-F5344CB8AC3E}">
        <p14:creationId xmlns:p14="http://schemas.microsoft.com/office/powerpoint/2010/main" val="4059656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Communication Areas </a:t>
            </a:r>
            <a:endParaRPr lang="en-GB" dirty="0"/>
          </a:p>
        </p:txBody>
      </p:sp>
      <p:sp>
        <p:nvSpPr>
          <p:cNvPr id="3" name="Content Placeholder 2"/>
          <p:cNvSpPr>
            <a:spLocks noGrp="1"/>
          </p:cNvSpPr>
          <p:nvPr>
            <p:ph sz="quarter" idx="1"/>
          </p:nvPr>
        </p:nvSpPr>
        <p:spPr/>
        <p:txBody>
          <a:bodyPr>
            <a:normAutofit fontScale="92500" lnSpcReduction="10000"/>
          </a:bodyPr>
          <a:lstStyle/>
          <a:p>
            <a:r>
              <a:rPr lang="en-US" dirty="0" smtClean="0"/>
              <a:t>The three primary communication areas in any performance management system include:</a:t>
            </a:r>
          </a:p>
          <a:p>
            <a:r>
              <a:rPr lang="en-US" dirty="0" smtClean="0"/>
              <a:t>1. Planning </a:t>
            </a:r>
          </a:p>
          <a:p>
            <a:r>
              <a:rPr lang="en-US" dirty="0" smtClean="0"/>
              <a:t>2. Monitoring </a:t>
            </a:r>
          </a:p>
          <a:p>
            <a:r>
              <a:rPr lang="en-US" dirty="0" smtClean="0"/>
              <a:t>3. Reviewing of employee performance </a:t>
            </a:r>
          </a:p>
          <a:p>
            <a:r>
              <a:rPr lang="en-US" dirty="0" smtClean="0"/>
              <a:t>Planning requires coordination with employees </a:t>
            </a:r>
          </a:p>
          <a:p>
            <a:r>
              <a:rPr lang="en-US" dirty="0" smtClean="0"/>
              <a:t>Monitoring requires mentorship and coaching (</a:t>
            </a:r>
            <a:r>
              <a:rPr lang="en-US" dirty="0" err="1" smtClean="0"/>
              <a:t>Aguinis</a:t>
            </a:r>
            <a:r>
              <a:rPr lang="en-US" dirty="0" smtClean="0"/>
              <a:t>, 2013)</a:t>
            </a:r>
          </a:p>
          <a:p>
            <a:r>
              <a:rPr lang="en-US" dirty="0" smtClean="0"/>
              <a:t>Performance review requires the employer to provide employees with appraisal at the end of the year (</a:t>
            </a:r>
            <a:r>
              <a:rPr lang="en-US" dirty="0" err="1" smtClean="0"/>
              <a:t>Aguinis</a:t>
            </a:r>
            <a:r>
              <a:rPr lang="en-US" dirty="0" smtClean="0"/>
              <a:t>, 2013)</a:t>
            </a:r>
          </a:p>
        </p:txBody>
      </p:sp>
    </p:spTree>
    <p:extLst>
      <p:ext uri="{BB962C8B-B14F-4D97-AF65-F5344CB8AC3E}">
        <p14:creationId xmlns:p14="http://schemas.microsoft.com/office/powerpoint/2010/main" val="3846199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Communication Ways </a:t>
            </a:r>
            <a:endParaRPr lang="en-GB" dirty="0"/>
          </a:p>
        </p:txBody>
      </p:sp>
      <p:sp>
        <p:nvSpPr>
          <p:cNvPr id="3" name="Content Placeholder 2"/>
          <p:cNvSpPr>
            <a:spLocks noGrp="1"/>
          </p:cNvSpPr>
          <p:nvPr>
            <p:ph sz="quarter" idx="1"/>
          </p:nvPr>
        </p:nvSpPr>
        <p:spPr/>
        <p:txBody>
          <a:bodyPr>
            <a:normAutofit lnSpcReduction="10000"/>
          </a:bodyPr>
          <a:lstStyle/>
          <a:p>
            <a:r>
              <a:rPr lang="en-US" dirty="0" smtClean="0"/>
              <a:t>Managers can communicate the key areas identified above through the following ways:</a:t>
            </a:r>
          </a:p>
          <a:p>
            <a:r>
              <a:rPr lang="en-US" dirty="0" smtClean="0"/>
              <a:t>1. Understanding the need for communication </a:t>
            </a:r>
          </a:p>
          <a:p>
            <a:r>
              <a:rPr lang="en-US" dirty="0" smtClean="0"/>
              <a:t>2. Consider the non-verbal cues </a:t>
            </a:r>
          </a:p>
          <a:p>
            <a:r>
              <a:rPr lang="en-US" dirty="0" smtClean="0"/>
              <a:t>3. Manage the passive communication </a:t>
            </a:r>
          </a:p>
          <a:p>
            <a:r>
              <a:rPr lang="en-US" dirty="0" smtClean="0"/>
              <a:t>4. Understand the audience </a:t>
            </a:r>
          </a:p>
          <a:p>
            <a:r>
              <a:rPr lang="en-US" dirty="0" smtClean="0"/>
              <a:t>The main purpose of communication is to pass a message </a:t>
            </a:r>
          </a:p>
          <a:p>
            <a:r>
              <a:rPr lang="en-US" dirty="0" smtClean="0"/>
              <a:t>That message must be understood by the right audience </a:t>
            </a:r>
            <a:endParaRPr lang="en-GB" dirty="0"/>
          </a:p>
        </p:txBody>
      </p:sp>
    </p:spTree>
    <p:extLst>
      <p:ext uri="{BB962C8B-B14F-4D97-AF65-F5344CB8AC3E}">
        <p14:creationId xmlns:p14="http://schemas.microsoft.com/office/powerpoint/2010/main" val="1266389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Employees Understanding their Roles in PMS</a:t>
            </a:r>
            <a:endParaRPr lang="en-GB" dirty="0"/>
          </a:p>
        </p:txBody>
      </p:sp>
      <p:sp>
        <p:nvSpPr>
          <p:cNvPr id="3" name="Content Placeholder 2"/>
          <p:cNvSpPr>
            <a:spLocks noGrp="1"/>
          </p:cNvSpPr>
          <p:nvPr>
            <p:ph sz="quarter" idx="1"/>
          </p:nvPr>
        </p:nvSpPr>
        <p:spPr/>
        <p:txBody>
          <a:bodyPr>
            <a:normAutofit fontScale="92500" lnSpcReduction="10000"/>
          </a:bodyPr>
          <a:lstStyle/>
          <a:p>
            <a:r>
              <a:rPr lang="en-US" dirty="0" smtClean="0"/>
              <a:t>It is important that employees understand their individual roles in the PMS. </a:t>
            </a:r>
          </a:p>
          <a:p>
            <a:r>
              <a:rPr lang="en-US" dirty="0" smtClean="0"/>
              <a:t>The benefits of understand individual roles include:</a:t>
            </a:r>
          </a:p>
          <a:p>
            <a:r>
              <a:rPr lang="en-US" dirty="0" smtClean="0"/>
              <a:t>1. Contributes to achievement of organizational goals and objectives </a:t>
            </a:r>
          </a:p>
          <a:p>
            <a:r>
              <a:rPr lang="en-US" dirty="0" smtClean="0"/>
              <a:t>2. Ascertain whether employees have the right skills </a:t>
            </a:r>
          </a:p>
          <a:p>
            <a:r>
              <a:rPr lang="en-US" dirty="0" smtClean="0"/>
              <a:t>3. Links objectives and effective communication </a:t>
            </a:r>
          </a:p>
          <a:p>
            <a:r>
              <a:rPr lang="en-US" dirty="0" smtClean="0"/>
              <a:t>4. Enhances cordial relationship between employees and managers</a:t>
            </a:r>
          </a:p>
          <a:p>
            <a:r>
              <a:rPr lang="en-US" dirty="0" smtClean="0"/>
              <a:t>A good PMS works towards improving the overall performance in the organization (Selden &amp; Sowa, 2011)</a:t>
            </a:r>
            <a:endParaRPr lang="en-GB" dirty="0"/>
          </a:p>
        </p:txBody>
      </p:sp>
    </p:spTree>
    <p:extLst>
      <p:ext uri="{BB962C8B-B14F-4D97-AF65-F5344CB8AC3E}">
        <p14:creationId xmlns:p14="http://schemas.microsoft.com/office/powerpoint/2010/main" val="3738379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Barriers to Effective Communication </a:t>
            </a:r>
            <a:endParaRPr lang="en-GB" dirty="0"/>
          </a:p>
        </p:txBody>
      </p:sp>
      <p:sp>
        <p:nvSpPr>
          <p:cNvPr id="3" name="Content Placeholder 2"/>
          <p:cNvSpPr>
            <a:spLocks noGrp="1"/>
          </p:cNvSpPr>
          <p:nvPr>
            <p:ph sz="quarter" idx="1"/>
          </p:nvPr>
        </p:nvSpPr>
        <p:spPr/>
        <p:txBody>
          <a:bodyPr>
            <a:normAutofit fontScale="92500" lnSpcReduction="20000"/>
          </a:bodyPr>
          <a:lstStyle/>
          <a:p>
            <a:r>
              <a:rPr lang="en-US" dirty="0" smtClean="0"/>
              <a:t>In my organization, some of the barriers to effective communication include:</a:t>
            </a:r>
          </a:p>
          <a:p>
            <a:r>
              <a:rPr lang="en-US" dirty="0" smtClean="0"/>
              <a:t>1. Personal barriers </a:t>
            </a:r>
          </a:p>
          <a:p>
            <a:r>
              <a:rPr lang="en-US" dirty="0" smtClean="0"/>
              <a:t>2. Status barriers </a:t>
            </a:r>
          </a:p>
          <a:p>
            <a:r>
              <a:rPr lang="en-US" dirty="0" smtClean="0"/>
              <a:t>3. Organizational structure barriers </a:t>
            </a:r>
          </a:p>
          <a:p>
            <a:r>
              <a:rPr lang="en-US" dirty="0" smtClean="0"/>
              <a:t>4. Barriers associated with lack of mutual trust</a:t>
            </a:r>
          </a:p>
          <a:p>
            <a:r>
              <a:rPr lang="en-US" dirty="0" smtClean="0"/>
              <a:t>Communication plays a major role in employee-employer relationship </a:t>
            </a:r>
          </a:p>
          <a:p>
            <a:r>
              <a:rPr lang="en-US" dirty="0" smtClean="0"/>
              <a:t>A communication problem will affect this relationship</a:t>
            </a:r>
          </a:p>
          <a:p>
            <a:r>
              <a:rPr lang="en-US" dirty="0" smtClean="0"/>
              <a:t>Communication can also affect the effectiveness of human resource management system </a:t>
            </a:r>
          </a:p>
          <a:p>
            <a:r>
              <a:rPr lang="en-US" dirty="0" smtClean="0"/>
              <a:t>Therefore, managers must understand these barriers</a:t>
            </a:r>
            <a:endParaRPr lang="en-GB" dirty="0"/>
          </a:p>
        </p:txBody>
      </p:sp>
    </p:spTree>
    <p:extLst>
      <p:ext uri="{BB962C8B-B14F-4D97-AF65-F5344CB8AC3E}">
        <p14:creationId xmlns:p14="http://schemas.microsoft.com/office/powerpoint/2010/main" val="2102981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to the Communication Barriers </a:t>
            </a:r>
            <a:endParaRPr lang="en-GB" dirty="0"/>
          </a:p>
        </p:txBody>
      </p:sp>
      <p:sp>
        <p:nvSpPr>
          <p:cNvPr id="3" name="Content Placeholder 2"/>
          <p:cNvSpPr>
            <a:spLocks noGrp="1"/>
          </p:cNvSpPr>
          <p:nvPr>
            <p:ph sz="quarter" idx="1"/>
          </p:nvPr>
        </p:nvSpPr>
        <p:spPr/>
        <p:txBody>
          <a:bodyPr>
            <a:normAutofit fontScale="92500"/>
          </a:bodyPr>
          <a:lstStyle/>
          <a:p>
            <a:r>
              <a:rPr lang="en-US" dirty="0" smtClean="0"/>
              <a:t>Some of the probable solutions to address the above-identified barriers include:</a:t>
            </a:r>
          </a:p>
          <a:p>
            <a:r>
              <a:rPr lang="en-US" dirty="0" smtClean="0"/>
              <a:t>1. Embrace clarity and completeness when communicating </a:t>
            </a:r>
          </a:p>
          <a:p>
            <a:r>
              <a:rPr lang="en-US" dirty="0" smtClean="0"/>
              <a:t>2. Create an appropriate organizational structure </a:t>
            </a:r>
          </a:p>
          <a:p>
            <a:r>
              <a:rPr lang="en-US" dirty="0" smtClean="0"/>
              <a:t>3. Use motivation and establish mutual confidence</a:t>
            </a:r>
          </a:p>
          <a:p>
            <a:r>
              <a:rPr lang="en-US" dirty="0" smtClean="0"/>
              <a:t>4. Provide and access feedback (Shari, 2020)</a:t>
            </a:r>
          </a:p>
          <a:p>
            <a:r>
              <a:rPr lang="en-US" dirty="0" smtClean="0"/>
              <a:t>These strategies can help improve the communication breakdown associated with the above-identified barriers</a:t>
            </a:r>
          </a:p>
          <a:p>
            <a:r>
              <a:rPr lang="en-US" dirty="0" smtClean="0"/>
              <a:t>Employers must understand their audience  </a:t>
            </a:r>
            <a:endParaRPr lang="en-GB" dirty="0"/>
          </a:p>
        </p:txBody>
      </p:sp>
    </p:spTree>
    <p:extLst>
      <p:ext uri="{BB962C8B-B14F-4D97-AF65-F5344CB8AC3E}">
        <p14:creationId xmlns:p14="http://schemas.microsoft.com/office/powerpoint/2010/main" val="2509674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GB" dirty="0"/>
          </a:p>
        </p:txBody>
      </p:sp>
      <p:sp>
        <p:nvSpPr>
          <p:cNvPr id="3" name="Content Placeholder 2"/>
          <p:cNvSpPr>
            <a:spLocks noGrp="1"/>
          </p:cNvSpPr>
          <p:nvPr>
            <p:ph sz="quarter" idx="1"/>
          </p:nvPr>
        </p:nvSpPr>
        <p:spPr>
          <a:xfrm>
            <a:off x="301752" y="1527048"/>
            <a:ext cx="8503920" cy="4873752"/>
          </a:xfrm>
        </p:spPr>
        <p:txBody>
          <a:bodyPr>
            <a:normAutofit fontScale="85000" lnSpcReduction="20000"/>
          </a:bodyPr>
          <a:lstStyle/>
          <a:p>
            <a:r>
              <a:rPr lang="en-GB" dirty="0" err="1"/>
              <a:t>Adu-Oppong</a:t>
            </a:r>
            <a:r>
              <a:rPr lang="en-GB" dirty="0"/>
              <a:t>, A. A., &amp; </a:t>
            </a:r>
            <a:r>
              <a:rPr lang="en-GB" dirty="0" err="1"/>
              <a:t>Agyin-Birikorang</a:t>
            </a:r>
            <a:r>
              <a:rPr lang="en-GB" dirty="0"/>
              <a:t>, E. (2014). Communication in the workplace: Guidelines for improving effectiveness. </a:t>
            </a:r>
            <a:r>
              <a:rPr lang="en-GB" i="1" dirty="0"/>
              <a:t>Global Journal of Commerce &amp; Management Perspective, Published by Global Institute for Research &amp; Education</a:t>
            </a:r>
            <a:r>
              <a:rPr lang="en-GB" dirty="0"/>
              <a:t>, </a:t>
            </a:r>
            <a:r>
              <a:rPr lang="en-GB" i="1" dirty="0"/>
              <a:t>3</a:t>
            </a:r>
            <a:r>
              <a:rPr lang="en-GB" dirty="0"/>
              <a:t>(5).</a:t>
            </a:r>
          </a:p>
          <a:p>
            <a:r>
              <a:rPr lang="en-GB" dirty="0" err="1"/>
              <a:t>Aguinis</a:t>
            </a:r>
            <a:r>
              <a:rPr lang="en-GB" dirty="0"/>
              <a:t>, H. (2013). </a:t>
            </a:r>
            <a:r>
              <a:rPr lang="en-GB" i="1" dirty="0"/>
              <a:t>Performance management</a:t>
            </a:r>
            <a:r>
              <a:rPr lang="en-GB" dirty="0"/>
              <a:t>. Upper Saddle River, NJ: Pearson/Prentice Hall.</a:t>
            </a:r>
          </a:p>
          <a:p>
            <a:r>
              <a:rPr lang="en-GB" dirty="0"/>
              <a:t>Da Hills, L. (2014 March). Overcoming the ten most common barriers to effective team communication. Podiatry Management. </a:t>
            </a:r>
          </a:p>
          <a:p>
            <a:r>
              <a:rPr lang="en-GB" dirty="0"/>
              <a:t>Lunenburg, F. C. (2010). Communication: The process, barriers, and improving effectiveness. </a:t>
            </a:r>
            <a:r>
              <a:rPr lang="en-GB" i="1" dirty="0"/>
              <a:t>Schooling</a:t>
            </a:r>
            <a:r>
              <a:rPr lang="en-GB" dirty="0"/>
              <a:t>, </a:t>
            </a:r>
            <a:r>
              <a:rPr lang="en-GB" i="1" dirty="0"/>
              <a:t>1</a:t>
            </a:r>
            <a:r>
              <a:rPr lang="en-GB" dirty="0"/>
              <a:t>(1), 1-10.</a:t>
            </a:r>
          </a:p>
          <a:p>
            <a:r>
              <a:rPr lang="en-GB" dirty="0"/>
              <a:t>Selden, S., &amp; Sowa, J. E. (2011). Performance management and appraisal in human service organizations: Management and staff perspectives. </a:t>
            </a:r>
            <a:r>
              <a:rPr lang="en-GB" i="1" dirty="0"/>
              <a:t>Public Personnel Management</a:t>
            </a:r>
            <a:r>
              <a:rPr lang="en-GB" dirty="0"/>
              <a:t>, </a:t>
            </a:r>
            <a:r>
              <a:rPr lang="en-GB" i="1" dirty="0"/>
              <a:t>40</a:t>
            </a:r>
            <a:r>
              <a:rPr lang="en-GB" dirty="0"/>
              <a:t>(3), 251-264.</a:t>
            </a:r>
          </a:p>
          <a:p>
            <a:endParaRPr lang="en-US" dirty="0" smtClean="0"/>
          </a:p>
          <a:p>
            <a:endParaRPr lang="en-GB" dirty="0"/>
          </a:p>
        </p:txBody>
      </p:sp>
    </p:spTree>
    <p:extLst>
      <p:ext uri="{BB962C8B-B14F-4D97-AF65-F5344CB8AC3E}">
        <p14:creationId xmlns:p14="http://schemas.microsoft.com/office/powerpoint/2010/main" val="2495520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References </a:t>
            </a:r>
            <a:endParaRPr lang="en-GB" dirty="0"/>
          </a:p>
        </p:txBody>
      </p:sp>
      <p:sp>
        <p:nvSpPr>
          <p:cNvPr id="3" name="Content Placeholder 2"/>
          <p:cNvSpPr>
            <a:spLocks noGrp="1"/>
          </p:cNvSpPr>
          <p:nvPr>
            <p:ph sz="quarter" idx="1"/>
          </p:nvPr>
        </p:nvSpPr>
        <p:spPr/>
        <p:txBody>
          <a:bodyPr/>
          <a:lstStyle/>
          <a:p>
            <a:r>
              <a:rPr lang="en-GB" dirty="0"/>
              <a:t>Shari, K. (2020). “Barriers to Communication: With solution.” </a:t>
            </a:r>
            <a:r>
              <a:rPr lang="en-GB" i="1" dirty="0"/>
              <a:t>Business Management Ideas</a:t>
            </a:r>
            <a:r>
              <a:rPr lang="en-GB" dirty="0"/>
              <a:t>. Retrieved from https://www.businessmanagementideas.com/communication/barriers/barriers-to-communication-with-solution-directing-management-2/17237</a:t>
            </a:r>
          </a:p>
          <a:p>
            <a:endParaRPr lang="en-GB" dirty="0"/>
          </a:p>
        </p:txBody>
      </p:sp>
    </p:spTree>
    <p:extLst>
      <p:ext uri="{BB962C8B-B14F-4D97-AF65-F5344CB8AC3E}">
        <p14:creationId xmlns:p14="http://schemas.microsoft.com/office/powerpoint/2010/main" val="315532087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75</TotalTime>
  <Words>1004</Words>
  <Application>Microsoft Office PowerPoint</Application>
  <PresentationFormat>On-screen Show (4:3)</PresentationFormat>
  <Paragraphs>63</Paragraphs>
  <Slides>8</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Calibri</vt:lpstr>
      <vt:lpstr>Georgia</vt:lpstr>
      <vt:lpstr>Wingdings</vt:lpstr>
      <vt:lpstr>Wingdings 2</vt:lpstr>
      <vt:lpstr>Civic</vt:lpstr>
      <vt:lpstr>Communication and Performance Management Systems</vt:lpstr>
      <vt:lpstr>Primary Communication Areas </vt:lpstr>
      <vt:lpstr>Effective Communication Ways </vt:lpstr>
      <vt:lpstr>Employees Understanding their Roles in PMS</vt:lpstr>
      <vt:lpstr>Barriers to Effective Communication </vt:lpstr>
      <vt:lpstr>Solution to the Communication Barriers </vt:lpstr>
      <vt:lpstr>References </vt:lpstr>
      <vt:lpstr>Continuation of 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Vinnie</cp:lastModifiedBy>
  <cp:revision>8</cp:revision>
  <dcterms:created xsi:type="dcterms:W3CDTF">2020-03-29T06:43:52Z</dcterms:created>
  <dcterms:modified xsi:type="dcterms:W3CDTF">2020-03-29T09:46:50Z</dcterms:modified>
</cp:coreProperties>
</file>